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notesMasterIdLst>
    <p:notesMasterId r:id="rId14"/>
  </p:notesMasterIdLst>
  <p:handoutMasterIdLst>
    <p:handoutMasterId r:id="rId15"/>
  </p:handoutMasterIdLst>
  <p:sldIdLst>
    <p:sldId id="256" r:id="rId2"/>
    <p:sldId id="411" r:id="rId3"/>
    <p:sldId id="446" r:id="rId4"/>
    <p:sldId id="450" r:id="rId5"/>
    <p:sldId id="500" r:id="rId6"/>
    <p:sldId id="501" r:id="rId7"/>
    <p:sldId id="503" r:id="rId8"/>
    <p:sldId id="504" r:id="rId9"/>
    <p:sldId id="471" r:id="rId10"/>
    <p:sldId id="505" r:id="rId11"/>
    <p:sldId id="506" r:id="rId12"/>
    <p:sldId id="507" r:id="rId13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ohn" initials="J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86271" autoAdjust="0"/>
  </p:normalViewPr>
  <p:slideViewPr>
    <p:cSldViewPr>
      <p:cViewPr varScale="1">
        <p:scale>
          <a:sx n="58" d="100"/>
          <a:sy n="58" d="100"/>
        </p:scale>
        <p:origin x="79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973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FC1DAD-6323-4061-ACD8-BBCFE85331E2}" type="datetimeFigureOut">
              <a:rPr lang="en-US" smtClean="0"/>
              <a:pPr/>
              <a:t>10/12/2022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057AA7-AFD9-44D8-AE07-8023172FC0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6390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56548F-CFC0-4CDA-BCDE-042F97C1F2FB}" type="datetimeFigureOut">
              <a:rPr lang="en-US" smtClean="0"/>
              <a:pPr/>
              <a:t>10/12/2022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D28316-DDC6-41F3-B82D-F8B86A83A0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297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D28316-DDC6-41F3-B82D-F8B86A83A0A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8791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Social proof heuristics included number of reviews and clout</a:t>
            </a:r>
          </a:p>
          <a:p>
            <a:r>
              <a:rPr lang="en-US"/>
              <a:t>Reviewer </a:t>
            </a:r>
            <a:r>
              <a:rPr lang="en-US" dirty="0"/>
              <a:t>experience is related to 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Authenticity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D28316-DDC6-41F3-B82D-F8B86A83A0AE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1652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Social proof heuristics included number of reviews and clout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D28316-DDC6-41F3-B82D-F8B86A83A0AE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7734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Review scores lead to higher occupancy rates for hotels, increased sales, and revenue (Chakraborty, 2019).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D28316-DDC6-41F3-B82D-F8B86A83A0AE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1486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Through </a:t>
            </a:r>
            <a:r>
              <a:rPr lang="en-US" sz="18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heuristics, consumers use informational qualitative and quantitative cues to form judgments and draw conclusions based on these mental shortcuts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rather than waste a lot of time and effort in search of information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D28316-DDC6-41F3-B82D-F8B86A83A0AE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126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Through </a:t>
            </a:r>
            <a:r>
              <a:rPr lang="en-US" sz="18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heuristics, consumers use informational qualitative and quantitative cues to form judgments and draw conclusions based on these mental shortcuts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rather than waste a lot of time and effort in search of information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D28316-DDC6-41F3-B82D-F8B86A83A0AE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7140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Through </a:t>
            </a:r>
            <a:r>
              <a:rPr lang="en-US" sz="18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heuristics, consumers use informational qualitative and quantitative cues to form judgments and draw conclusions based on these mental shortcuts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rather than waste a lot of time and effort in search of information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D28316-DDC6-41F3-B82D-F8B86A83A0AE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8122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D28316-DDC6-41F3-B82D-F8B86A83A0AE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7449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D28316-DDC6-41F3-B82D-F8B86A83A0AE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4997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D28316-DDC6-41F3-B82D-F8B86A83A0AE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9167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D28316-DDC6-41F3-B82D-F8B86A83A0AE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2759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D2E0B-144A-4496-AA0C-DF747AAB46B6}" type="datetime1">
              <a:rPr lang="en-US" smtClean="0"/>
              <a:pPr/>
              <a:t>10/12/2022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1588-CE83-4CF7-9FCE-1577DA11643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F2EAF-2A6A-40BD-9831-84F1C1A0FBCA}" type="datetime1">
              <a:rPr lang="en-US" smtClean="0"/>
              <a:pPr/>
              <a:t>10/12/2022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1588-CE83-4CF7-9FCE-1577DA1164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B1AB0-E78A-4A19-AE1A-4DF2DD5E506C}" type="datetime1">
              <a:rPr lang="en-US" smtClean="0"/>
              <a:pPr/>
              <a:t>10/12/2022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1588-CE83-4CF7-9FCE-1577DA1164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64766-BFB5-4EE6-837A-663B474AD447}" type="datetime1">
              <a:rPr lang="en-US" smtClean="0"/>
              <a:pPr/>
              <a:t>10/12/2022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1588-CE83-4CF7-9FCE-1577DA1164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619AA-1381-4643-A571-F9B191FA253D}" type="datetime1">
              <a:rPr lang="en-US" smtClean="0"/>
              <a:pPr/>
              <a:t>10/12/2022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1588-CE83-4CF7-9FCE-1577DA1164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989E-96E5-4546-BCF6-66F6E9262195}" type="datetime1">
              <a:rPr lang="en-US" smtClean="0"/>
              <a:pPr/>
              <a:t>10/12/2022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1588-CE83-4CF7-9FCE-1577DA1164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98FC4-C27B-4ECC-A725-3230E4500862}" type="datetime1">
              <a:rPr lang="en-US" smtClean="0"/>
              <a:pPr/>
              <a:t>10/12/2022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1588-CE83-4CF7-9FCE-1577DA1164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AFAA2-3158-4C2F-B358-182434468EFC}" type="datetime1">
              <a:rPr lang="en-US" smtClean="0"/>
              <a:pPr/>
              <a:t>10/12/2022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1588-CE83-4CF7-9FCE-1577DA1164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70474-4C15-47CD-B92D-4F3482B7C1CE}" type="datetime1">
              <a:rPr lang="en-US" smtClean="0"/>
              <a:pPr/>
              <a:t>10/12/2022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1588-CE83-4CF7-9FCE-1577DA1164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DBD05-FED9-4872-B6C0-9C59B9B0F79E}" type="datetime1">
              <a:rPr lang="en-US" smtClean="0"/>
              <a:pPr/>
              <a:t>10/12/2022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1588-CE83-4CF7-9FCE-1577DA11643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36B98DE6-180A-40FD-90CB-8171AA7748C3}" type="datetime1">
              <a:rPr lang="en-US" smtClean="0"/>
              <a:pPr/>
              <a:t>10/12/2022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130D1588-CE83-4CF7-9FCE-1577DA1164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162DCC7-C6F2-4CFB-BC37-96D0A225AC1F}" type="datetime1">
              <a:rPr lang="en-US" smtClean="0"/>
              <a:pPr/>
              <a:t>10/12/2022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30D1588-CE83-4CF7-9FCE-1577DA11643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8077200" cy="1901952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latin typeface="Arial" pitchFamily="34" charset="0"/>
                <a:cs typeface="Arial" pitchFamily="34" charset="0"/>
              </a:rPr>
              <a:t>Consumer-Brand Heuristics in Luxury Hotel Reviews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435352"/>
            <a:ext cx="8077200" cy="2590800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sz="2200" dirty="0">
                <a:latin typeface="Arial" pitchFamily="34" charset="0"/>
                <a:cs typeface="Arial" pitchFamily="34" charset="0"/>
              </a:rPr>
              <a:t>Maria Petrescu, Ph.D.</a:t>
            </a:r>
          </a:p>
          <a:p>
            <a:pPr algn="ctr"/>
            <a:r>
              <a:rPr lang="en-US" sz="2200" dirty="0">
                <a:latin typeface="Arial" pitchFamily="34" charset="0"/>
                <a:cs typeface="Arial" pitchFamily="34" charset="0"/>
              </a:rPr>
              <a:t>Assistant Professor of Marketing</a:t>
            </a:r>
          </a:p>
          <a:p>
            <a:pPr algn="ctr"/>
            <a:r>
              <a:rPr lang="en-US" sz="2200" dirty="0">
                <a:latin typeface="Arial" pitchFamily="34" charset="0"/>
                <a:cs typeface="Arial" pitchFamily="34" charset="0"/>
              </a:rPr>
              <a:t>Embry-Riddle Aeronautical University</a:t>
            </a:r>
          </a:p>
          <a:p>
            <a:pPr algn="ctr"/>
            <a:endParaRPr lang="pt-BR" sz="2200" dirty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2200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200" dirty="0">
                <a:latin typeface="Arial" pitchFamily="34" charset="0"/>
                <a:cs typeface="Arial" pitchFamily="34" charset="0"/>
              </a:rPr>
              <a:t>John Gironda, Ph.D. </a:t>
            </a:r>
          </a:p>
          <a:p>
            <a:pPr algn="ctr"/>
            <a:r>
              <a:rPr lang="pt-BR" sz="2200" dirty="0">
                <a:latin typeface="Arial" pitchFamily="34" charset="0"/>
                <a:cs typeface="Arial" pitchFamily="34" charset="0"/>
              </a:rPr>
              <a:t>Associate Professor of Marketing </a:t>
            </a:r>
          </a:p>
          <a:p>
            <a:pPr algn="ctr"/>
            <a:r>
              <a:rPr lang="en-US" sz="2200" dirty="0">
                <a:latin typeface="Arial" pitchFamily="34" charset="0"/>
                <a:cs typeface="Arial" pitchFamily="34" charset="0"/>
              </a:rPr>
              <a:t>Nova Southeastern University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F4FA22F-F9B8-4633-AEB9-4A1F9A63EA11}"/>
              </a:ext>
            </a:extLst>
          </p:cNvPr>
          <p:cNvPicPr/>
          <p:nvPr/>
        </p:nvPicPr>
        <p:blipFill rotWithShape="1">
          <a:blip r:embed="rId3"/>
          <a:srcRect l="20033" t="4060" r="20673" b="9829"/>
          <a:stretch/>
        </p:blipFill>
        <p:spPr bwMode="auto">
          <a:xfrm>
            <a:off x="5029200" y="5219700"/>
            <a:ext cx="1676400" cy="16002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26" name="Picture 2" descr="Embry–Riddle Aeronautical University - Wikipedia">
            <a:extLst>
              <a:ext uri="{FF2B5EF4-FFF2-40B4-BE49-F238E27FC236}">
                <a16:creationId xmlns:a16="http://schemas.microsoft.com/office/drawing/2014/main" id="{3E34EB03-54B2-987A-8A66-A43FF7DC78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5181600"/>
            <a:ext cx="1676400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>
                <a:latin typeface="Calibri" panose="020F0502020204030204" pitchFamily="34" charset="0"/>
              </a:rPr>
              <a:t>Study 2</a:t>
            </a:r>
            <a:endParaRPr lang="en-US" sz="5400" dirty="0">
              <a:solidFill>
                <a:srgbClr val="800000"/>
              </a:solidFill>
              <a:latin typeface="Calibri" panose="020F0502020204030204" pitchFamily="34" charset="0"/>
            </a:endParaRP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0" y="1676400"/>
            <a:ext cx="9144000" cy="5181600"/>
          </a:xfrm>
          <a:ln>
            <a:noFill/>
          </a:ln>
        </p:spPr>
        <p:txBody>
          <a:bodyPr>
            <a:normAutofit fontScale="92500" lnSpcReduction="20000"/>
          </a:bodyPr>
          <a:lstStyle/>
          <a:p>
            <a:r>
              <a:rPr lang="en-US" sz="3300" b="1" dirty="0">
                <a:latin typeface="Calibri" panose="020F0502020204030204" pitchFamily="34" charset="0"/>
              </a:rPr>
              <a:t>Study 2 - </a:t>
            </a:r>
            <a:r>
              <a:rPr lang="en-US" sz="3300" dirty="0">
                <a:latin typeface="Calibri" panose="020F0502020204030204" pitchFamily="34" charset="0"/>
              </a:rPr>
              <a:t>Further explored aspects in a mixed-methods analysis. </a:t>
            </a:r>
          </a:p>
          <a:p>
            <a:endParaRPr lang="en-US" sz="2400" dirty="0"/>
          </a:p>
          <a:p>
            <a:r>
              <a:rPr lang="en-US" sz="3300" dirty="0">
                <a:latin typeface="Calibri" panose="020F0502020204030204" pitchFamily="34" charset="0"/>
              </a:rPr>
              <a:t>Coded the 29,363 consumer reviews in Linguistic Inquiry and Word Count (</a:t>
            </a:r>
            <a:r>
              <a:rPr lang="en-US" sz="3300" dirty="0" err="1">
                <a:latin typeface="Calibri" panose="020F0502020204030204" pitchFamily="34" charset="0"/>
              </a:rPr>
              <a:t>LIWC</a:t>
            </a:r>
            <a:r>
              <a:rPr lang="en-US" sz="3300" dirty="0">
                <a:latin typeface="Calibri" panose="020F0502020204030204" pitchFamily="34" charset="0"/>
              </a:rPr>
              <a:t>) software. </a:t>
            </a:r>
          </a:p>
          <a:p>
            <a:pPr lvl="1"/>
            <a:r>
              <a:rPr lang="en-US" sz="2900" dirty="0">
                <a:latin typeface="Calibri" panose="020F0502020204030204" pitchFamily="34" charset="0"/>
              </a:rPr>
              <a:t>Transparent text analysis program. </a:t>
            </a:r>
          </a:p>
          <a:p>
            <a:pPr lvl="1"/>
            <a:r>
              <a:rPr lang="en-US" sz="2900" dirty="0">
                <a:latin typeface="Calibri" panose="020F0502020204030204" pitchFamily="34" charset="0"/>
              </a:rPr>
              <a:t>Counts words in psychologically meaningful categories</a:t>
            </a:r>
          </a:p>
          <a:p>
            <a:pPr lvl="1"/>
            <a:endParaRPr lang="en-US" sz="2900" dirty="0">
              <a:latin typeface="Calibri" panose="020F0502020204030204" pitchFamily="34" charset="0"/>
            </a:endParaRPr>
          </a:p>
          <a:p>
            <a:r>
              <a:rPr lang="en-US" sz="3300" dirty="0">
                <a:latin typeface="Calibri" panose="020F0502020204030204" pitchFamily="34" charset="0"/>
              </a:rPr>
              <a:t>Utilized fuzzy-set qualitative comparative analysis (fsQCA)</a:t>
            </a:r>
          </a:p>
          <a:p>
            <a:pPr lvl="1"/>
            <a:r>
              <a:rPr lang="en-US" sz="2900" dirty="0">
                <a:latin typeface="Calibri" panose="020F0502020204030204" pitchFamily="34" charset="0"/>
              </a:rPr>
              <a:t>Assess combinations of social and interpersonal heuristics employed by consumers when evaluating the helpfulness of an online review </a:t>
            </a:r>
          </a:p>
        </p:txBody>
      </p:sp>
    </p:spTree>
    <p:extLst>
      <p:ext uri="{BB962C8B-B14F-4D97-AF65-F5344CB8AC3E}">
        <p14:creationId xmlns:p14="http://schemas.microsoft.com/office/powerpoint/2010/main" val="1030714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>
                <a:latin typeface="Calibri" panose="020F0502020204030204" pitchFamily="34" charset="0"/>
                <a:cs typeface="Arial" pitchFamily="34" charset="0"/>
              </a:rPr>
              <a:t>Study 2 Results</a:t>
            </a:r>
            <a:endParaRPr lang="en-US" sz="5400" dirty="0">
              <a:solidFill>
                <a:srgbClr val="800000"/>
              </a:solidFill>
              <a:latin typeface="Calibri" panose="020F0502020204030204" pitchFamily="34" charset="0"/>
            </a:endParaRP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latin typeface="Calibri" pitchFamily="34" charset="0"/>
              </a:rPr>
              <a:t>Combination of social and interpersonal communication heuristics used in evaluating helpfulness of online reviews. </a:t>
            </a:r>
          </a:p>
          <a:p>
            <a:endParaRPr lang="en-US" sz="2100" dirty="0">
              <a:latin typeface="Calibri" pitchFamily="34" charset="0"/>
            </a:endParaRPr>
          </a:p>
          <a:p>
            <a:r>
              <a:rPr lang="en-US" dirty="0">
                <a:latin typeface="Calibri" pitchFamily="34" charset="0"/>
              </a:rPr>
              <a:t>Most significant cues used by consumers included: </a:t>
            </a:r>
          </a:p>
          <a:p>
            <a:pPr lvl="1"/>
            <a:r>
              <a:rPr lang="en-US" sz="3000" dirty="0">
                <a:latin typeface="Calibri" pitchFamily="34" charset="0"/>
              </a:rPr>
              <a:t>Reviewer experience (number of reviews performed)</a:t>
            </a:r>
          </a:p>
          <a:p>
            <a:pPr lvl="1"/>
            <a:r>
              <a:rPr lang="en-US" sz="3000" dirty="0">
                <a:latin typeface="Calibri" pitchFamily="34" charset="0"/>
              </a:rPr>
              <a:t>Analytical and positive tone of review, rather than emotions and subjective opinions. </a:t>
            </a:r>
          </a:p>
          <a:p>
            <a:pPr lvl="1"/>
            <a:endParaRPr lang="en-US" sz="1900" dirty="0">
              <a:latin typeface="Calibri" pitchFamily="34" charset="0"/>
            </a:endParaRPr>
          </a:p>
          <a:p>
            <a:r>
              <a:rPr lang="en-US" dirty="0">
                <a:latin typeface="Calibri" pitchFamily="34" charset="0"/>
              </a:rPr>
              <a:t>Results emphasize role of functional, objective, quantitative, and analytical variables as most helpful for consumers in fast interpretation of digital reviews</a:t>
            </a:r>
          </a:p>
          <a:p>
            <a:pPr lvl="1"/>
            <a:r>
              <a:rPr lang="en-US" sz="3000" dirty="0">
                <a:latin typeface="Calibri" pitchFamily="34" charset="0"/>
              </a:rPr>
              <a:t>Could be also a way for consumers to avoid deception by selecting the most objective heuristics </a:t>
            </a:r>
          </a:p>
        </p:txBody>
      </p:sp>
    </p:spTree>
    <p:extLst>
      <p:ext uri="{BB962C8B-B14F-4D97-AF65-F5344CB8AC3E}">
        <p14:creationId xmlns:p14="http://schemas.microsoft.com/office/powerpoint/2010/main" val="2841846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>
                <a:latin typeface="Calibri" panose="020F0502020204030204" pitchFamily="34" charset="0"/>
                <a:cs typeface="Arial" pitchFamily="34" charset="0"/>
              </a:rPr>
              <a:t>Implications</a:t>
            </a:r>
            <a:endParaRPr lang="en-US" sz="5400" dirty="0">
              <a:solidFill>
                <a:srgbClr val="800000"/>
              </a:solidFill>
              <a:latin typeface="Calibri" panose="020F0502020204030204" pitchFamily="34" charset="0"/>
            </a:endParaRP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0" y="1408176"/>
            <a:ext cx="9144000" cy="5449824"/>
          </a:xfrm>
        </p:spPr>
        <p:txBody>
          <a:bodyPr>
            <a:normAutofit fontScale="92500"/>
          </a:bodyPr>
          <a:lstStyle/>
          <a:p>
            <a:r>
              <a:rPr lang="en-US" dirty="0">
                <a:latin typeface="Calibri" pitchFamily="34" charset="0"/>
              </a:rPr>
              <a:t>Help marketing practitioners be aware of multiple categories of heuristics. </a:t>
            </a:r>
          </a:p>
          <a:p>
            <a:pPr lvl="1"/>
            <a:r>
              <a:rPr lang="en-US" sz="3000" dirty="0">
                <a:latin typeface="Calibri" pitchFamily="34" charset="0"/>
              </a:rPr>
              <a:t>As well as which cues seen as most helpful to consumers. </a:t>
            </a:r>
          </a:p>
          <a:p>
            <a:endParaRPr lang="en-US" sz="2100" dirty="0">
              <a:latin typeface="Calibri" pitchFamily="34" charset="0"/>
            </a:endParaRPr>
          </a:p>
          <a:p>
            <a:r>
              <a:rPr lang="en-US" sz="3300" dirty="0">
                <a:latin typeface="Calibri" pitchFamily="34" charset="0"/>
              </a:rPr>
              <a:t>Better manage online reputations</a:t>
            </a:r>
          </a:p>
          <a:p>
            <a:pPr lvl="1"/>
            <a:r>
              <a:rPr lang="en-US" sz="3000" dirty="0">
                <a:latin typeface="Calibri" pitchFamily="34" charset="0"/>
              </a:rPr>
              <a:t>Incentive reviewers to post most helpful information </a:t>
            </a:r>
          </a:p>
          <a:p>
            <a:pPr lvl="1"/>
            <a:endParaRPr lang="en-US" sz="2900" dirty="0">
              <a:latin typeface="Calibri" pitchFamily="34" charset="0"/>
            </a:endParaRPr>
          </a:p>
          <a:p>
            <a:r>
              <a:rPr lang="en-US" sz="3300" dirty="0">
                <a:latin typeface="Calibri" pitchFamily="34" charset="0"/>
              </a:rPr>
              <a:t>Offer the most effective structure of questions, and heuristics factors for consumers to evaluate. </a:t>
            </a:r>
          </a:p>
          <a:p>
            <a:pPr lvl="1"/>
            <a:r>
              <a:rPr lang="en-US" sz="3000" dirty="0">
                <a:latin typeface="Calibri" pitchFamily="34" charset="0"/>
              </a:rPr>
              <a:t>Improve helpfulness and impact of a consumer message contained in a review</a:t>
            </a:r>
          </a:p>
          <a:p>
            <a:endParaRPr lang="en-US" sz="21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0780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800" dirty="0">
                <a:latin typeface="Calibri" pitchFamily="34" charset="0"/>
                <a:cs typeface="Calibri" pitchFamily="34" charset="0"/>
              </a:rPr>
              <a:t>Presentation Structure</a:t>
            </a:r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152400" y="1523999"/>
            <a:ext cx="8839200" cy="5105401"/>
          </a:xfrm>
        </p:spPr>
        <p:txBody>
          <a:bodyPr>
            <a:normAutofit/>
          </a:bodyPr>
          <a:lstStyle/>
          <a:p>
            <a:r>
              <a:rPr lang="en-US" dirty="0">
                <a:latin typeface="Calibri" pitchFamily="34" charset="0"/>
                <a:cs typeface="Calibri" pitchFamily="34" charset="0"/>
              </a:rPr>
              <a:t>Introduction</a:t>
            </a:r>
          </a:p>
          <a:p>
            <a:endParaRPr lang="en-US" dirty="0">
              <a:latin typeface="Calibri" pitchFamily="34" charset="0"/>
              <a:cs typeface="Calibri" pitchFamily="34" charset="0"/>
            </a:endParaRPr>
          </a:p>
          <a:p>
            <a:r>
              <a:rPr lang="en-US" dirty="0">
                <a:latin typeface="Calibri" pitchFamily="34" charset="0"/>
                <a:cs typeface="Calibri" pitchFamily="34" charset="0"/>
              </a:rPr>
              <a:t>Theoretical Framework</a:t>
            </a:r>
          </a:p>
          <a:p>
            <a:endParaRPr lang="en-US" dirty="0">
              <a:latin typeface="Calibri" pitchFamily="34" charset="0"/>
              <a:cs typeface="Calibri" pitchFamily="34" charset="0"/>
            </a:endParaRPr>
          </a:p>
          <a:p>
            <a:pPr eaLnBrk="1" hangingPunct="1"/>
            <a:r>
              <a:rPr lang="en-US" dirty="0">
                <a:latin typeface="Calibri" pitchFamily="34" charset="0"/>
                <a:cs typeface="Calibri" pitchFamily="34" charset="0"/>
              </a:rPr>
              <a:t>Methodology</a:t>
            </a:r>
          </a:p>
          <a:p>
            <a:pPr marL="118872" indent="0" eaLnBrk="1" hangingPunct="1">
              <a:buNone/>
            </a:pPr>
            <a:endParaRPr lang="en-US" dirty="0">
              <a:latin typeface="Calibri" pitchFamily="34" charset="0"/>
              <a:cs typeface="Calibri" pitchFamily="34" charset="0"/>
            </a:endParaRPr>
          </a:p>
          <a:p>
            <a:pPr eaLnBrk="1" hangingPunct="1"/>
            <a:r>
              <a:rPr lang="en-US" dirty="0">
                <a:latin typeface="Calibri" pitchFamily="34" charset="0"/>
                <a:cs typeface="Calibri" pitchFamily="34" charset="0"/>
              </a:rPr>
              <a:t>Results</a:t>
            </a:r>
          </a:p>
          <a:p>
            <a:pPr eaLnBrk="1" hangingPunct="1"/>
            <a:endParaRPr lang="en-US" dirty="0">
              <a:latin typeface="Calibri" pitchFamily="34" charset="0"/>
              <a:cs typeface="Calibri" pitchFamily="34" charset="0"/>
            </a:endParaRPr>
          </a:p>
          <a:p>
            <a:r>
              <a:rPr lang="en-US" dirty="0">
                <a:latin typeface="Calibri" pitchFamily="34" charset="0"/>
                <a:cs typeface="Calibri" pitchFamily="34" charset="0"/>
              </a:rPr>
              <a:t>Implications</a:t>
            </a:r>
          </a:p>
          <a:p>
            <a:pPr eaLnBrk="1" hangingPunct="1"/>
            <a:endParaRPr lang="en-US" b="1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70326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800" dirty="0">
                <a:latin typeface="Calibri" pitchFamily="34" charset="0"/>
                <a:cs typeface="Calibri" pitchFamily="34" charset="0"/>
              </a:rPr>
              <a:t>Introduction &amp; Purpose</a:t>
            </a:r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9144000" cy="5334000"/>
          </a:xfrm>
        </p:spPr>
        <p:txBody>
          <a:bodyPr>
            <a:normAutofit fontScale="85000" lnSpcReduction="20000"/>
          </a:bodyPr>
          <a:lstStyle/>
          <a:p>
            <a:r>
              <a:rPr lang="en-US" sz="3600" dirty="0">
                <a:latin typeface="Calibri" pitchFamily="34" charset="0"/>
                <a:cs typeface="Arial" pitchFamily="34" charset="0"/>
              </a:rPr>
              <a:t>Online reviews influence consumer behavior before, during, and after a trip (</a:t>
            </a:r>
            <a:r>
              <a:rPr lang="en-US" sz="3600" dirty="0" err="1">
                <a:latin typeface="Calibri" pitchFamily="34" charset="0"/>
                <a:cs typeface="Arial" pitchFamily="34" charset="0"/>
              </a:rPr>
              <a:t>Dieck</a:t>
            </a:r>
            <a:r>
              <a:rPr lang="en-US" sz="3600" dirty="0">
                <a:latin typeface="Calibri" pitchFamily="34" charset="0"/>
                <a:cs typeface="Arial" pitchFamily="34" charset="0"/>
              </a:rPr>
              <a:t> et al., 2017).</a:t>
            </a:r>
          </a:p>
          <a:p>
            <a:pPr lvl="1"/>
            <a:r>
              <a:rPr lang="en-US" sz="3200" dirty="0">
                <a:latin typeface="Calibri" pitchFamily="34" charset="0"/>
                <a:cs typeface="Arial" pitchFamily="34" charset="0"/>
              </a:rPr>
              <a:t>Different characteristics of a review, can affect hotel perception and purchase intentions </a:t>
            </a:r>
            <a:r>
              <a:rPr lang="en-US" sz="2200" dirty="0">
                <a:latin typeface="Calibri" pitchFamily="34" charset="0"/>
                <a:cs typeface="Arial" pitchFamily="34" charset="0"/>
              </a:rPr>
              <a:t>(</a:t>
            </a:r>
            <a:r>
              <a:rPr lang="en-US" sz="2200" dirty="0" err="1">
                <a:latin typeface="Calibri" pitchFamily="34" charset="0"/>
                <a:cs typeface="Arial" pitchFamily="34" charset="0"/>
              </a:rPr>
              <a:t>Anagnostopoulou</a:t>
            </a:r>
            <a:r>
              <a:rPr lang="en-US" sz="2200" dirty="0">
                <a:latin typeface="Calibri" pitchFamily="34" charset="0"/>
                <a:cs typeface="Arial" pitchFamily="34" charset="0"/>
              </a:rPr>
              <a:t> et al., 2020).</a:t>
            </a:r>
          </a:p>
          <a:p>
            <a:endParaRPr lang="en-US" sz="3300" dirty="0">
              <a:latin typeface="Calibri" pitchFamily="34" charset="0"/>
              <a:cs typeface="Arial" pitchFamily="34" charset="0"/>
            </a:endParaRPr>
          </a:p>
          <a:p>
            <a:r>
              <a:rPr lang="en-US" sz="3600" dirty="0">
                <a:latin typeface="Calibri" pitchFamily="34" charset="0"/>
                <a:cs typeface="Arial" pitchFamily="34" charset="0"/>
              </a:rPr>
              <a:t>Assess heuristics consumers use to evaluate online review helpfulness for luxury hotel brands. </a:t>
            </a:r>
          </a:p>
          <a:p>
            <a:pPr lvl="1"/>
            <a:r>
              <a:rPr lang="en-US" sz="3600" dirty="0">
                <a:latin typeface="Calibri" pitchFamily="34" charset="0"/>
                <a:cs typeface="Arial" pitchFamily="34" charset="0"/>
              </a:rPr>
              <a:t>Which heuristics are most helpful?</a:t>
            </a:r>
          </a:p>
          <a:p>
            <a:endParaRPr lang="en-US" sz="3300" dirty="0">
              <a:latin typeface="Calibri" pitchFamily="34" charset="0"/>
              <a:cs typeface="Arial" pitchFamily="34" charset="0"/>
            </a:endParaRPr>
          </a:p>
          <a:p>
            <a:r>
              <a:rPr lang="en-US" sz="3600" dirty="0">
                <a:latin typeface="Calibri" pitchFamily="34" charset="0"/>
                <a:cs typeface="Arial" pitchFamily="34" charset="0"/>
              </a:rPr>
              <a:t>Also, analyze the impact of deception in online consumer reviews.  </a:t>
            </a:r>
          </a:p>
          <a:p>
            <a:pPr lvl="1"/>
            <a:r>
              <a:rPr lang="en-US" sz="3500" dirty="0">
                <a:latin typeface="Calibri" pitchFamily="34" charset="0"/>
                <a:cs typeface="Arial" pitchFamily="34" charset="0"/>
              </a:rPr>
              <a:t>Which heuristics do consumers use to manage potential deception?</a:t>
            </a:r>
          </a:p>
          <a:p>
            <a:endParaRPr lang="en-US" dirty="0">
              <a:latin typeface="Calibri" pitchFamily="34" charset="0"/>
              <a:cs typeface="Arial" pitchFamily="34" charset="0"/>
            </a:endParaRPr>
          </a:p>
          <a:p>
            <a:endParaRPr lang="en-US" dirty="0">
              <a:latin typeface="Calibri" pitchFamily="34" charset="0"/>
              <a:cs typeface="Arial" pitchFamily="34" charset="0"/>
            </a:endParaRPr>
          </a:p>
          <a:p>
            <a:endParaRPr lang="en-US" dirty="0">
              <a:latin typeface="Calibri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11166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0" y="155448"/>
            <a:ext cx="9144000" cy="1252728"/>
          </a:xfrm>
        </p:spPr>
        <p:txBody>
          <a:bodyPr>
            <a:noAutofit/>
          </a:bodyPr>
          <a:lstStyle/>
          <a:p>
            <a:pPr algn="ctr"/>
            <a:r>
              <a:rPr lang="en-US" sz="4800" dirty="0">
                <a:latin typeface="Calibri" pitchFamily="34" charset="0"/>
                <a:cs typeface="Calibri" pitchFamily="34" charset="0"/>
              </a:rPr>
              <a:t>Theoretical Framework</a:t>
            </a:r>
            <a:endParaRPr lang="en-US" sz="4800" dirty="0">
              <a:solidFill>
                <a:srgbClr val="800000"/>
              </a:solidFill>
            </a:endParaRP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0" y="1523999"/>
            <a:ext cx="9144000" cy="5334001"/>
          </a:xfrm>
        </p:spPr>
        <p:txBody>
          <a:bodyPr>
            <a:normAutofit/>
          </a:bodyPr>
          <a:lstStyle/>
          <a:p>
            <a:pPr marL="438912" lvl="1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en-US" sz="3200" b="1" dirty="0">
                <a:latin typeface="Calibri" pitchFamily="34" charset="0"/>
                <a:cs typeface="Calibri" pitchFamily="34" charset="0"/>
              </a:rPr>
              <a:t>Heuristics</a:t>
            </a:r>
            <a:r>
              <a:rPr lang="en-US" sz="3200" dirty="0">
                <a:latin typeface="Calibri" pitchFamily="34" charset="0"/>
                <a:cs typeface="Calibri" pitchFamily="34" charset="0"/>
              </a:rPr>
              <a:t> - consumers consciously and unconsciously use social and informational cues as mental shortcuts (Eberhart and </a:t>
            </a:r>
            <a:r>
              <a:rPr lang="en-US" sz="3200" dirty="0" err="1">
                <a:latin typeface="Calibri" pitchFamily="34" charset="0"/>
                <a:cs typeface="Calibri" pitchFamily="34" charset="0"/>
              </a:rPr>
              <a:t>Naderer</a:t>
            </a:r>
            <a:r>
              <a:rPr lang="en-US" sz="3200" dirty="0">
                <a:latin typeface="Calibri" pitchFamily="34" charset="0"/>
                <a:cs typeface="Calibri" pitchFamily="34" charset="0"/>
              </a:rPr>
              <a:t>, 2017). </a:t>
            </a:r>
          </a:p>
          <a:p>
            <a:pPr marL="438912" lvl="1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endParaRPr lang="en-US" sz="32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 marL="438912" lvl="1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en-US" sz="3200" dirty="0">
                <a:latin typeface="Calibri" pitchFamily="34" charset="0"/>
                <a:cs typeface="Calibri" pitchFamily="34" charset="0"/>
              </a:rPr>
              <a:t>For luxury hotel brands, heuristics include material aspects: </a:t>
            </a:r>
          </a:p>
          <a:p>
            <a:pPr marL="704088" lvl="2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en-US" sz="2800" dirty="0">
                <a:latin typeface="Calibri" pitchFamily="34" charset="0"/>
                <a:cs typeface="Calibri" pitchFamily="34" charset="0"/>
              </a:rPr>
              <a:t>Quality of the room, lobby, etc. </a:t>
            </a:r>
          </a:p>
          <a:p>
            <a:pPr marL="438912" lvl="1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endParaRPr lang="en-US" sz="3200" dirty="0">
              <a:latin typeface="Calibri" pitchFamily="34" charset="0"/>
              <a:cs typeface="Calibri" pitchFamily="34" charset="0"/>
            </a:endParaRPr>
          </a:p>
          <a:p>
            <a:pPr marL="438912" lvl="1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en-US" sz="3200" dirty="0">
                <a:latin typeface="Calibri" pitchFamily="34" charset="0"/>
                <a:cs typeface="Calibri" pitchFamily="34" charset="0"/>
              </a:rPr>
              <a:t>As well as cues from social/subjective</a:t>
            </a:r>
          </a:p>
          <a:p>
            <a:pPr marL="704088" lvl="2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en-US" sz="2800" dirty="0">
                <a:latin typeface="Calibri" pitchFamily="34" charset="0"/>
                <a:cs typeface="Calibri" pitchFamily="34" charset="0"/>
              </a:rPr>
              <a:t>Interactions with employees and other consumers (Sharma et al., 2020)</a:t>
            </a:r>
          </a:p>
          <a:p>
            <a:pPr marL="438912" lvl="1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endParaRPr lang="en-US" sz="31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 marL="384048" lvl="2" indent="0">
              <a:spcBef>
                <a:spcPts val="0"/>
              </a:spcBef>
              <a:buClr>
                <a:schemeClr val="accent1"/>
              </a:buClr>
              <a:buSzPct val="80000"/>
              <a:buNone/>
            </a:pPr>
            <a:endParaRPr lang="en-US" dirty="0">
              <a:latin typeface="Calibri" pitchFamily="34" charset="0"/>
              <a:cs typeface="Calibri" pitchFamily="34" charset="0"/>
            </a:endParaRPr>
          </a:p>
          <a:p>
            <a:pPr marL="438912" lvl="1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endParaRPr lang="en-US" sz="3200" dirty="0">
              <a:latin typeface="Calibri" pitchFamily="34" charset="0"/>
              <a:cs typeface="Calibri" pitchFamily="34" charset="0"/>
            </a:endParaRPr>
          </a:p>
          <a:p>
            <a:pPr marL="438912" lvl="1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endParaRPr lang="en-US" sz="3200" dirty="0">
              <a:latin typeface="Calibri" pitchFamily="34" charset="0"/>
              <a:cs typeface="Calibri" pitchFamily="34" charset="0"/>
            </a:endParaRPr>
          </a:p>
          <a:p>
            <a:pPr marL="438912" lvl="1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endParaRPr lang="en-US" sz="31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BDF756-E336-4827-8564-49A44EADAC3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6776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0" y="155448"/>
            <a:ext cx="9144000" cy="1252728"/>
          </a:xfrm>
        </p:spPr>
        <p:txBody>
          <a:bodyPr>
            <a:noAutofit/>
          </a:bodyPr>
          <a:lstStyle/>
          <a:p>
            <a:pPr algn="ctr"/>
            <a:r>
              <a:rPr lang="en-US" sz="4800" dirty="0">
                <a:latin typeface="Calibri" pitchFamily="34" charset="0"/>
                <a:cs typeface="Calibri" pitchFamily="34" charset="0"/>
              </a:rPr>
              <a:t>Theoretical Framework</a:t>
            </a:r>
            <a:endParaRPr lang="en-US" sz="4800" dirty="0">
              <a:solidFill>
                <a:srgbClr val="800000"/>
              </a:solidFill>
            </a:endParaRP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0" y="1523999"/>
            <a:ext cx="9144000" cy="5334001"/>
          </a:xfrm>
        </p:spPr>
        <p:txBody>
          <a:bodyPr>
            <a:normAutofit/>
          </a:bodyPr>
          <a:lstStyle/>
          <a:p>
            <a:pPr marL="118872" lvl="1" indent="0">
              <a:spcBef>
                <a:spcPts val="0"/>
              </a:spcBef>
              <a:buClr>
                <a:schemeClr val="accent1"/>
              </a:buClr>
              <a:buSzPct val="80000"/>
              <a:buNone/>
            </a:pPr>
            <a:r>
              <a:rPr lang="en-US" sz="3200" b="1" dirty="0">
                <a:latin typeface="Calibri" pitchFamily="34" charset="0"/>
                <a:cs typeface="Calibri" pitchFamily="34" charset="0"/>
              </a:rPr>
              <a:t>Social Proof Theory</a:t>
            </a:r>
            <a:endParaRPr lang="en-US" sz="3200" dirty="0">
              <a:latin typeface="Calibri" pitchFamily="34" charset="0"/>
              <a:cs typeface="Calibri" pitchFamily="34" charset="0"/>
            </a:endParaRPr>
          </a:p>
          <a:p>
            <a:pPr marL="438912" lvl="1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en-US" sz="3200" dirty="0">
                <a:latin typeface="Calibri" pitchFamily="34" charset="0"/>
                <a:cs typeface="Calibri" pitchFamily="34" charset="0"/>
              </a:rPr>
              <a:t>Social proof integral part of heuristics: </a:t>
            </a:r>
          </a:p>
          <a:p>
            <a:pPr marL="704088" lvl="2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en-US" sz="3200" dirty="0">
                <a:latin typeface="Calibri" pitchFamily="34" charset="0"/>
                <a:cs typeface="Calibri" pitchFamily="34" charset="0"/>
              </a:rPr>
              <a:t>Allows decisions to be based on information from peers and reference groups. </a:t>
            </a:r>
          </a:p>
          <a:p>
            <a:pPr marL="704088" lvl="2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en-US" sz="3200" dirty="0">
                <a:latin typeface="Calibri" pitchFamily="34" charset="0"/>
                <a:cs typeface="Calibri" pitchFamily="34" charset="0"/>
              </a:rPr>
              <a:t>Reduces search costs and uncertainty</a:t>
            </a:r>
            <a:r>
              <a:rPr lang="en-US" sz="30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600" dirty="0">
                <a:latin typeface="Calibri" pitchFamily="34" charset="0"/>
                <a:cs typeface="Calibri" pitchFamily="34" charset="0"/>
              </a:rPr>
              <a:t>(Gavilan et al., 2018)</a:t>
            </a:r>
          </a:p>
          <a:p>
            <a:pPr marL="704088" lvl="2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endParaRPr lang="en-US" sz="18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 marL="438912" marR="0" lvl="1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F81BD"/>
              </a:buClr>
              <a:buSzPct val="80000"/>
              <a:buFont typeface="Wingdings 2"/>
              <a:buChar char=""/>
              <a:tabLst/>
              <a:defRPr/>
            </a:pPr>
            <a:r>
              <a:rPr lang="en-US" sz="3200" dirty="0">
                <a:latin typeface="Calibri" pitchFamily="34" charset="0"/>
                <a:cs typeface="Calibri" pitchFamily="34" charset="0"/>
              </a:rPr>
              <a:t>Characteristics of communication and its source used as social cues to estimate helpfulness a message </a:t>
            </a: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(</a:t>
            </a:r>
            <a:r>
              <a:rPr kumimoji="0" lang="fi-FI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Chen, Liu, and Mattila, 2020)</a:t>
            </a: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.</a:t>
            </a:r>
            <a:endParaRPr lang="en-US" sz="2600" dirty="0">
              <a:latin typeface="Calibri" pitchFamily="34" charset="0"/>
              <a:cs typeface="Calibri" pitchFamily="34" charset="0"/>
            </a:endParaRPr>
          </a:p>
          <a:p>
            <a:pPr marL="438912" lvl="1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endParaRPr lang="en-US" sz="3200" dirty="0">
              <a:latin typeface="Calibri" pitchFamily="34" charset="0"/>
              <a:cs typeface="Calibri" pitchFamily="34" charset="0"/>
            </a:endParaRPr>
          </a:p>
          <a:p>
            <a:pPr marL="438912" lvl="1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endParaRPr lang="en-US" sz="31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BDF756-E336-4827-8564-49A44EADAC3D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36173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0" y="155448"/>
            <a:ext cx="9144000" cy="1252728"/>
          </a:xfrm>
        </p:spPr>
        <p:txBody>
          <a:bodyPr>
            <a:noAutofit/>
          </a:bodyPr>
          <a:lstStyle/>
          <a:p>
            <a:pPr algn="ctr"/>
            <a:r>
              <a:rPr lang="en-US" sz="4800" dirty="0">
                <a:latin typeface="Calibri" pitchFamily="34" charset="0"/>
                <a:cs typeface="Calibri" pitchFamily="34" charset="0"/>
              </a:rPr>
              <a:t>Theoretical Framework</a:t>
            </a:r>
            <a:endParaRPr lang="en-US" sz="4800" dirty="0">
              <a:solidFill>
                <a:srgbClr val="800000"/>
              </a:solidFill>
            </a:endParaRP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0" y="1523999"/>
            <a:ext cx="9144000" cy="5334001"/>
          </a:xfrm>
        </p:spPr>
        <p:txBody>
          <a:bodyPr>
            <a:normAutofit/>
          </a:bodyPr>
          <a:lstStyle/>
          <a:p>
            <a:pPr marL="118872" lvl="1" indent="0">
              <a:spcBef>
                <a:spcPts val="0"/>
              </a:spcBef>
              <a:buClr>
                <a:schemeClr val="accent1"/>
              </a:buClr>
              <a:buSzPct val="80000"/>
              <a:buNone/>
            </a:pPr>
            <a:r>
              <a:rPr lang="en-US" sz="3200" b="1" dirty="0">
                <a:latin typeface="Calibri" pitchFamily="34" charset="0"/>
                <a:cs typeface="Calibri" pitchFamily="34" charset="0"/>
              </a:rPr>
              <a:t>Interpersonal Deception Theory</a:t>
            </a:r>
            <a:endParaRPr lang="en-US" sz="3200" dirty="0">
              <a:latin typeface="Calibri" pitchFamily="34" charset="0"/>
              <a:cs typeface="Calibri" pitchFamily="34" charset="0"/>
            </a:endParaRPr>
          </a:p>
          <a:p>
            <a:pPr marL="438912" lvl="1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en-US" sz="3000" dirty="0">
                <a:latin typeface="Calibri" pitchFamily="34" charset="0"/>
                <a:cs typeface="Calibri" pitchFamily="34" charset="0"/>
              </a:rPr>
              <a:t>Emphasizes interpersonal relationship between sender and receiver where deception interpretation based on:</a:t>
            </a:r>
          </a:p>
          <a:p>
            <a:pPr marL="704088" lvl="2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en-US" sz="3000" dirty="0">
                <a:latin typeface="Calibri" pitchFamily="34" charset="0"/>
                <a:cs typeface="Calibri" pitchFamily="34" charset="0"/>
              </a:rPr>
              <a:t>Perceived credibility and truthful communication </a:t>
            </a:r>
            <a:r>
              <a:rPr lang="en-US" dirty="0">
                <a:latin typeface="Calibri" pitchFamily="34" charset="0"/>
                <a:cs typeface="Calibri" pitchFamily="34" charset="0"/>
              </a:rPr>
              <a:t>(Buller and Burgoon, 1996)</a:t>
            </a:r>
          </a:p>
          <a:p>
            <a:pPr marL="704088" lvl="2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endParaRPr lang="en-US" sz="32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 marL="438912" marR="0" lvl="1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F81BD"/>
              </a:buClr>
              <a:buSzPct val="80000"/>
              <a:buFont typeface="Wingdings 2"/>
              <a:buChar char=""/>
              <a:tabLst/>
              <a:defRPr/>
            </a:pPr>
            <a:r>
              <a:rPr lang="en-US" sz="3100" dirty="0">
                <a:latin typeface="Calibri" pitchFamily="34" charset="0"/>
                <a:cs typeface="Calibri" pitchFamily="34" charset="0"/>
              </a:rPr>
              <a:t>Aspects related to interpersonal communication are essential cues in assessing usefulness and deception levels of a message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(Chakraborty, 2019):</a:t>
            </a:r>
          </a:p>
          <a:p>
            <a:pPr marL="704088" lvl="2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en-US" sz="3000" dirty="0">
                <a:latin typeface="Calibri" pitchFamily="34" charset="0"/>
                <a:cs typeface="Calibri" pitchFamily="34" charset="0"/>
              </a:rPr>
              <a:t>Authenticity, valence, and emotionality</a:t>
            </a:r>
          </a:p>
          <a:p>
            <a:pPr marL="438912" lvl="1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endParaRPr lang="en-US" sz="3200" dirty="0">
              <a:latin typeface="Calibri" pitchFamily="34" charset="0"/>
              <a:cs typeface="Calibri" pitchFamily="34" charset="0"/>
            </a:endParaRPr>
          </a:p>
          <a:p>
            <a:pPr marL="438912" lvl="1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endParaRPr lang="en-US" sz="31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BDF756-E336-4827-8564-49A44EADAC3D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94800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>
                <a:latin typeface="Calibri" panose="020F0502020204030204" pitchFamily="34" charset="0"/>
              </a:rPr>
              <a:t>Methodology</a:t>
            </a:r>
            <a:endParaRPr lang="en-US" dirty="0">
              <a:solidFill>
                <a:srgbClr val="800000"/>
              </a:solidFill>
              <a:latin typeface="Calibri" panose="020F0502020204030204" pitchFamily="34" charset="0"/>
            </a:endParaRP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0" y="1828800"/>
            <a:ext cx="9144000" cy="4800600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US" dirty="0">
                <a:latin typeface="Calibri" panose="020F0502020204030204" pitchFamily="34" charset="0"/>
              </a:rPr>
              <a:t>Call for more qualitative analyses of reviews</a:t>
            </a:r>
          </a:p>
          <a:p>
            <a:pPr lvl="1"/>
            <a:r>
              <a:rPr lang="en-US" dirty="0">
                <a:latin typeface="Calibri" panose="020F0502020204030204" pitchFamily="34" charset="0"/>
              </a:rPr>
              <a:t>Emphasized advantages of content analysis of consumer comments (</a:t>
            </a:r>
            <a:r>
              <a:rPr lang="en-US" dirty="0" err="1">
                <a:latin typeface="Calibri" panose="020F0502020204030204" pitchFamily="34" charset="0"/>
              </a:rPr>
              <a:t>Taecharungroj</a:t>
            </a:r>
            <a:r>
              <a:rPr lang="en-US" dirty="0">
                <a:latin typeface="Calibri" panose="020F0502020204030204" pitchFamily="34" charset="0"/>
              </a:rPr>
              <a:t> and </a:t>
            </a:r>
            <a:r>
              <a:rPr lang="en-US" dirty="0" err="1">
                <a:latin typeface="Calibri" panose="020F0502020204030204" pitchFamily="34" charset="0"/>
              </a:rPr>
              <a:t>Mathayomchan</a:t>
            </a:r>
            <a:r>
              <a:rPr lang="en-US" dirty="0">
                <a:latin typeface="Calibri" panose="020F0502020204030204" pitchFamily="34" charset="0"/>
              </a:rPr>
              <a:t>, 2019)</a:t>
            </a:r>
          </a:p>
          <a:p>
            <a:endParaRPr lang="en-US" dirty="0"/>
          </a:p>
          <a:p>
            <a:r>
              <a:rPr lang="en-US" dirty="0">
                <a:latin typeface="Calibri" panose="020F0502020204030204" pitchFamily="34" charset="0"/>
              </a:rPr>
              <a:t>Study uses a multi-method, qualitative and quantitative approach </a:t>
            </a:r>
          </a:p>
          <a:p>
            <a:pPr lvl="1"/>
            <a:r>
              <a:rPr lang="en-US" dirty="0">
                <a:latin typeface="Calibri" panose="020F0502020204030204" pitchFamily="34" charset="0"/>
              </a:rPr>
              <a:t>Explore heuristic framework consumer use to evaluate online review helpfulness for luxury hotel brands</a:t>
            </a:r>
          </a:p>
        </p:txBody>
      </p:sp>
    </p:spTree>
    <p:extLst>
      <p:ext uri="{BB962C8B-B14F-4D97-AF65-F5344CB8AC3E}">
        <p14:creationId xmlns:p14="http://schemas.microsoft.com/office/powerpoint/2010/main" val="39229103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>
                <a:latin typeface="Calibri" panose="020F0502020204030204" pitchFamily="34" charset="0"/>
              </a:rPr>
              <a:t>Study 1</a:t>
            </a:r>
            <a:endParaRPr lang="en-US" sz="4800" dirty="0">
              <a:solidFill>
                <a:srgbClr val="800000"/>
              </a:solidFill>
              <a:latin typeface="Calibri" panose="020F0502020204030204" pitchFamily="34" charset="0"/>
            </a:endParaRP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0" y="1676400"/>
            <a:ext cx="9144000" cy="5181600"/>
          </a:xfrm>
          <a:ln>
            <a:noFill/>
          </a:ln>
        </p:spPr>
        <p:txBody>
          <a:bodyPr>
            <a:normAutofit fontScale="85000" lnSpcReduction="10000"/>
          </a:bodyPr>
          <a:lstStyle/>
          <a:p>
            <a:r>
              <a:rPr lang="en-US" sz="3300" b="1" dirty="0">
                <a:latin typeface="Calibri" panose="020F0502020204030204" pitchFamily="34" charset="0"/>
              </a:rPr>
              <a:t>Study 1 - </a:t>
            </a:r>
            <a:r>
              <a:rPr lang="en-US" sz="3300" dirty="0">
                <a:latin typeface="Calibri" panose="020F0502020204030204" pitchFamily="34" charset="0"/>
              </a:rPr>
              <a:t>Exploratory, qualitative analysis to assess the key variables of interest for consumers when evaluating helpfulness of online reviews for luxury hotels brands. </a:t>
            </a:r>
          </a:p>
          <a:p>
            <a:endParaRPr lang="en-US" sz="2400" dirty="0"/>
          </a:p>
          <a:p>
            <a:r>
              <a:rPr lang="en-US" sz="3300" dirty="0">
                <a:latin typeface="Calibri" panose="020F0502020204030204" pitchFamily="34" charset="0"/>
              </a:rPr>
              <a:t>29,363 consumer reviews from TripAdvisor, for 13 luxury hotels. </a:t>
            </a:r>
          </a:p>
          <a:p>
            <a:endParaRPr lang="en-US" sz="2400" dirty="0">
              <a:latin typeface="Calibri" panose="020F0502020204030204" pitchFamily="34" charset="0"/>
            </a:endParaRPr>
          </a:p>
          <a:p>
            <a:r>
              <a:rPr lang="en-US" sz="3300" dirty="0">
                <a:latin typeface="Calibri" panose="020F0502020204030204" pitchFamily="34" charset="0"/>
              </a:rPr>
              <a:t>Split data into 3 categories, based on the level of helpfulness of each review </a:t>
            </a:r>
          </a:p>
          <a:p>
            <a:pPr lvl="1"/>
            <a:r>
              <a:rPr lang="en-US" sz="3300" dirty="0">
                <a:latin typeface="Calibri" panose="020F0502020204030204" pitchFamily="34" charset="0"/>
              </a:rPr>
              <a:t>(i.e., How many consumers found the review helpful)</a:t>
            </a:r>
          </a:p>
          <a:p>
            <a:endParaRPr lang="en-US" sz="2400" dirty="0">
              <a:latin typeface="Calibri" panose="020F0502020204030204" pitchFamily="34" charset="0"/>
            </a:endParaRPr>
          </a:p>
          <a:p>
            <a:r>
              <a:rPr lang="en-US" sz="3300" dirty="0">
                <a:latin typeface="Calibri" panose="020F0502020204030204" pitchFamily="34" charset="0"/>
              </a:rPr>
              <a:t>Leximancer content analysis software - identify key concepts contained within the text </a:t>
            </a:r>
          </a:p>
        </p:txBody>
      </p:sp>
    </p:spTree>
    <p:extLst>
      <p:ext uri="{BB962C8B-B14F-4D97-AF65-F5344CB8AC3E}">
        <p14:creationId xmlns:p14="http://schemas.microsoft.com/office/powerpoint/2010/main" val="24725939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>
                <a:latin typeface="Calibri" panose="020F0502020204030204" pitchFamily="34" charset="0"/>
                <a:cs typeface="Arial" pitchFamily="34" charset="0"/>
              </a:rPr>
              <a:t>Study 1 Results</a:t>
            </a:r>
            <a:endParaRPr lang="en-US" sz="5400" dirty="0">
              <a:solidFill>
                <a:srgbClr val="800000"/>
              </a:solidFill>
              <a:latin typeface="Calibri" panose="020F0502020204030204" pitchFamily="34" charset="0"/>
            </a:endParaRP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029200"/>
          </a:xfrm>
        </p:spPr>
        <p:txBody>
          <a:bodyPr>
            <a:normAutofit fontScale="92500"/>
          </a:bodyPr>
          <a:lstStyle/>
          <a:p>
            <a:r>
              <a:rPr lang="en-US" dirty="0">
                <a:latin typeface="Calibri" pitchFamily="34" charset="0"/>
              </a:rPr>
              <a:t>When comparing review helpfulness, consumers favored functional and objective informational aspects: </a:t>
            </a:r>
          </a:p>
          <a:p>
            <a:pPr lvl="1"/>
            <a:r>
              <a:rPr lang="en-US" dirty="0">
                <a:latin typeface="Calibri" pitchFamily="34" charset="0"/>
              </a:rPr>
              <a:t>Such as room and breakfast menu, rather than experiential reviews related to staff and its friendliness</a:t>
            </a:r>
          </a:p>
          <a:p>
            <a:endParaRPr lang="en-US" dirty="0">
              <a:latin typeface="Calibri" pitchFamily="34" charset="0"/>
            </a:endParaRPr>
          </a:p>
          <a:p>
            <a:r>
              <a:rPr lang="en-US" dirty="0">
                <a:latin typeface="Calibri" pitchFamily="34" charset="0"/>
              </a:rPr>
              <a:t>Results also show consumer interest in heuristics based on both social proof (social experience, other guests)</a:t>
            </a:r>
          </a:p>
          <a:p>
            <a:endParaRPr lang="en-US" dirty="0">
              <a:latin typeface="Calibri" pitchFamily="34" charset="0"/>
            </a:endParaRPr>
          </a:p>
          <a:p>
            <a:r>
              <a:rPr lang="en-US" dirty="0">
                <a:latin typeface="Calibri" pitchFamily="34" charset="0"/>
              </a:rPr>
              <a:t>As well as interpersonal communication aspects (the emotionality and valence of reviews). </a:t>
            </a:r>
          </a:p>
        </p:txBody>
      </p:sp>
    </p:spTree>
    <p:extLst>
      <p:ext uri="{BB962C8B-B14F-4D97-AF65-F5344CB8AC3E}">
        <p14:creationId xmlns:p14="http://schemas.microsoft.com/office/powerpoint/2010/main" val="19368950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4485</TotalTime>
  <Words>883</Words>
  <Application>Microsoft Office PowerPoint</Application>
  <PresentationFormat>On-screen Show (4:3)</PresentationFormat>
  <Paragraphs>124</Paragraphs>
  <Slides>12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Calibri</vt:lpstr>
      <vt:lpstr>Corbel</vt:lpstr>
      <vt:lpstr>Times New Roman</vt:lpstr>
      <vt:lpstr>Wingdings</vt:lpstr>
      <vt:lpstr>Wingdings 2</vt:lpstr>
      <vt:lpstr>Wingdings 3</vt:lpstr>
      <vt:lpstr>Module</vt:lpstr>
      <vt:lpstr>Consumer-Brand Heuristics in Luxury Hotel Reviews</vt:lpstr>
      <vt:lpstr>Presentation Structure</vt:lpstr>
      <vt:lpstr>Introduction &amp; Purpose</vt:lpstr>
      <vt:lpstr>Theoretical Framework</vt:lpstr>
      <vt:lpstr>Theoretical Framework</vt:lpstr>
      <vt:lpstr>Theoretical Framework</vt:lpstr>
      <vt:lpstr>Methodology</vt:lpstr>
      <vt:lpstr>Study 1</vt:lpstr>
      <vt:lpstr>Study 1 Results</vt:lpstr>
      <vt:lpstr>Study 2</vt:lpstr>
      <vt:lpstr>Study 2 Results</vt:lpstr>
      <vt:lpstr>Implications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Trust and Within-Nation Regional E-Commerce Adoption</dc:title>
  <dc:creator>John</dc:creator>
  <cp:lastModifiedBy>Gironda, John T.</cp:lastModifiedBy>
  <cp:revision>459</cp:revision>
  <dcterms:created xsi:type="dcterms:W3CDTF">2011-04-25T20:29:40Z</dcterms:created>
  <dcterms:modified xsi:type="dcterms:W3CDTF">2022-10-12T11:34:19Z</dcterms:modified>
</cp:coreProperties>
</file>